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56" r:id="rId2"/>
    <p:sldId id="257" r:id="rId3"/>
    <p:sldId id="258" r:id="rId4"/>
    <p:sldId id="259" r:id="rId5"/>
    <p:sldId id="260" r:id="rId6"/>
    <p:sldId id="261" r:id="rId7"/>
    <p:sldId id="262" r:id="rId8"/>
    <p:sldId id="263" r:id="rId9"/>
    <p:sldId id="272"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3" d="100"/>
          <a:sy n="33" d="100"/>
        </p:scale>
        <p:origin x="-135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September 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September 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September 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September 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September 7, 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September 7,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September 7, 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September 7, 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September 7, 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September 7, 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September 7, 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September 7, 2016</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thielem@dexterschool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Music at Wylie</a:t>
            </a:r>
            <a:endParaRPr lang="en-US" dirty="0"/>
          </a:p>
        </p:txBody>
      </p:sp>
    </p:spTree>
    <p:extLst>
      <p:ext uri="{BB962C8B-B14F-4D97-AF65-F5344CB8AC3E}">
        <p14:creationId xmlns:p14="http://schemas.microsoft.com/office/powerpoint/2010/main" val="1078808942"/>
      </p:ext>
    </p:extLst>
  </p:cSld>
  <p:clrMapOvr>
    <a:masterClrMapping/>
  </p:clrMapOvr>
  <mc:AlternateContent xmlns:mc="http://schemas.openxmlformats.org/markup-compatibility/2006" xmlns:p14="http://schemas.microsoft.com/office/powerpoint/2010/main">
    <mc:Choice Requires="p14">
      <p:transition spd="slow" p14:dur="2000" advTm="2080"/>
    </mc:Choice>
    <mc:Fallback xmlns="">
      <p:transition xmlns:p14="http://schemas.microsoft.com/office/powerpoint/2010/main" spd="slow" advTm="208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Go to the Bottom of the page to: </a:t>
            </a:r>
            <a:r>
              <a:rPr lang="en-US" sz="2000" dirty="0" err="1" smtClean="0"/>
              <a:t>payschools</a:t>
            </a:r>
            <a:endParaRPr lang="en-US" sz="2000" dirty="0"/>
          </a:p>
        </p:txBody>
      </p:sp>
      <p:sp>
        <p:nvSpPr>
          <p:cNvPr id="5" name="TextBox 4"/>
          <p:cNvSpPr txBox="1"/>
          <p:nvPr/>
        </p:nvSpPr>
        <p:spPr>
          <a:xfrm>
            <a:off x="6778625" y="2809875"/>
            <a:ext cx="1174749" cy="369332"/>
          </a:xfrm>
          <a:prstGeom prst="rect">
            <a:avLst/>
          </a:prstGeom>
          <a:noFill/>
        </p:spPr>
        <p:txBody>
          <a:bodyPr wrap="square" rtlCol="0">
            <a:spAutoFit/>
          </a:bodyPr>
          <a:lstStyle/>
          <a:p>
            <a:r>
              <a:rPr lang="en-US" dirty="0" smtClean="0">
                <a:latin typeface="Wingdings"/>
                <a:ea typeface="Wingdings"/>
                <a:cs typeface="Wingdings"/>
                <a:sym typeface="Wingdings"/>
              </a:rPr>
              <a:t></a:t>
            </a:r>
            <a:endParaRPr lang="en-US" dirty="0"/>
          </a:p>
        </p:txBody>
      </p:sp>
      <p:pic>
        <p:nvPicPr>
          <p:cNvPr id="3" name="Picture 2" descr="Screen Shot 2015-09-08 at 9.24.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104" y="1149586"/>
            <a:ext cx="6756400" cy="4597400"/>
          </a:xfrm>
          <a:prstGeom prst="rect">
            <a:avLst/>
          </a:prstGeom>
        </p:spPr>
      </p:pic>
      <p:sp>
        <p:nvSpPr>
          <p:cNvPr id="6" name="TextBox 5"/>
          <p:cNvSpPr txBox="1"/>
          <p:nvPr/>
        </p:nvSpPr>
        <p:spPr>
          <a:xfrm>
            <a:off x="7437790" y="3817618"/>
            <a:ext cx="1706210" cy="369332"/>
          </a:xfrm>
          <a:prstGeom prst="rect">
            <a:avLst/>
          </a:prstGeom>
          <a:noFill/>
        </p:spPr>
        <p:txBody>
          <a:bodyPr wrap="square" rtlCol="0">
            <a:spAutoFit/>
          </a:bodyPr>
          <a:lstStyle/>
          <a:p>
            <a:r>
              <a:rPr lang="en-US" dirty="0" smtClean="0">
                <a:latin typeface="Wingdings"/>
                <a:ea typeface="Wingdings"/>
                <a:cs typeface="Wingdings"/>
                <a:sym typeface="Wingdings"/>
              </a:rPr>
              <a:t> </a:t>
            </a:r>
            <a:r>
              <a:rPr lang="en-US" dirty="0" smtClean="0">
                <a:latin typeface="Big Caslon"/>
                <a:ea typeface="Wingdings"/>
                <a:cs typeface="Big Caslon"/>
                <a:sym typeface="Wingdings"/>
              </a:rPr>
              <a:t>Click here</a:t>
            </a:r>
            <a:endParaRPr lang="en-US" dirty="0"/>
          </a:p>
        </p:txBody>
      </p:sp>
      <p:sp>
        <p:nvSpPr>
          <p:cNvPr id="4" name="TextBox 3"/>
          <p:cNvSpPr txBox="1"/>
          <p:nvPr/>
        </p:nvSpPr>
        <p:spPr>
          <a:xfrm>
            <a:off x="483850" y="266153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06166818"/>
      </p:ext>
    </p:extLst>
  </p:cSld>
  <p:clrMapOvr>
    <a:masterClrMapping/>
  </p:clrMapOvr>
  <mc:AlternateContent xmlns:mc="http://schemas.openxmlformats.org/markup-compatibility/2006" xmlns:p14="http://schemas.microsoft.com/office/powerpoint/2010/main">
    <mc:Choice Requires="p14">
      <p:transition spd="slow" p14:dur="2000" advTm="11379"/>
    </mc:Choice>
    <mc:Fallback xmlns="">
      <p:transition xmlns:p14="http://schemas.microsoft.com/office/powerpoint/2010/main" spd="slow" advTm="11379"/>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Wylie Elementary School</a:t>
            </a:r>
            <a:endParaRPr lang="en-US" dirty="0"/>
          </a:p>
        </p:txBody>
      </p:sp>
      <p:pic>
        <p:nvPicPr>
          <p:cNvPr id="4" name="Picture 3" descr="Screen shot 2014-08-27 at 12.06.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174750"/>
            <a:ext cx="8727063" cy="5407025"/>
          </a:xfrm>
          <a:prstGeom prst="rect">
            <a:avLst/>
          </a:prstGeom>
        </p:spPr>
      </p:pic>
      <p:sp>
        <p:nvSpPr>
          <p:cNvPr id="5" name="TextBox 4"/>
          <p:cNvSpPr txBox="1"/>
          <p:nvPr/>
        </p:nvSpPr>
        <p:spPr>
          <a:xfrm>
            <a:off x="6032500" y="4942959"/>
            <a:ext cx="431053" cy="369332"/>
          </a:xfrm>
          <a:prstGeom prst="rect">
            <a:avLst/>
          </a:prstGeom>
          <a:noFill/>
        </p:spPr>
        <p:txBody>
          <a:bodyPr wrap="none" rtlCol="0">
            <a:spAutoFit/>
          </a:bodyPr>
          <a:lstStyle/>
          <a:p>
            <a:r>
              <a:rPr lang="en-US" smtClean="0">
                <a:latin typeface="Wingdings"/>
                <a:ea typeface="Wingdings"/>
                <a:cs typeface="Wingdings"/>
                <a:sym typeface="Wingdings"/>
              </a:rPr>
              <a:t></a:t>
            </a:r>
            <a:endParaRPr lang="en-US" dirty="0"/>
          </a:p>
        </p:txBody>
      </p:sp>
    </p:spTree>
    <p:extLst>
      <p:ext uri="{BB962C8B-B14F-4D97-AF65-F5344CB8AC3E}">
        <p14:creationId xmlns:p14="http://schemas.microsoft.com/office/powerpoint/2010/main" val="791376505"/>
      </p:ext>
    </p:extLst>
  </p:cSld>
  <p:clrMapOvr>
    <a:masterClrMapping/>
  </p:clrMapOvr>
  <mc:AlternateContent xmlns:mc="http://schemas.openxmlformats.org/markup-compatibility/2006" xmlns:p14="http://schemas.microsoft.com/office/powerpoint/2010/main">
    <mc:Choice Requires="p14">
      <p:transition spd="slow" p14:dur="2000" advTm="11082"/>
    </mc:Choice>
    <mc:Fallback xmlns="">
      <p:transition xmlns:p14="http://schemas.microsoft.com/office/powerpoint/2010/main" spd="slow" advTm="11082"/>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935990"/>
          </a:xfrm>
        </p:spPr>
        <p:txBody>
          <a:bodyPr/>
          <a:lstStyle/>
          <a:p>
            <a:pPr algn="ctr"/>
            <a:r>
              <a:rPr lang="en-US" dirty="0" smtClean="0"/>
              <a:t>Scroll down to Recorders for 4</a:t>
            </a:r>
            <a:r>
              <a:rPr lang="en-US" baseline="30000" dirty="0" smtClean="0"/>
              <a:t>th</a:t>
            </a:r>
            <a:r>
              <a:rPr lang="en-US" dirty="0" smtClean="0"/>
              <a:t> grade music and Click on Add to Cart</a:t>
            </a:r>
            <a:endParaRPr lang="en-US" dirty="0"/>
          </a:p>
        </p:txBody>
      </p:sp>
      <p:pic>
        <p:nvPicPr>
          <p:cNvPr id="5" name="Picture 4" descr="Screen shot 2014-08-27 at 12.06.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75" y="1565275"/>
            <a:ext cx="7886700" cy="3251200"/>
          </a:xfrm>
          <a:prstGeom prst="rect">
            <a:avLst/>
          </a:prstGeom>
        </p:spPr>
      </p:pic>
    </p:spTree>
    <p:extLst>
      <p:ext uri="{BB962C8B-B14F-4D97-AF65-F5344CB8AC3E}">
        <p14:creationId xmlns:p14="http://schemas.microsoft.com/office/powerpoint/2010/main" val="3867473228"/>
      </p:ext>
    </p:extLst>
  </p:cSld>
  <p:clrMapOvr>
    <a:masterClrMapping/>
  </p:clrMapOvr>
  <mc:AlternateContent xmlns:mc="http://schemas.openxmlformats.org/markup-compatibility/2006" xmlns:p14="http://schemas.microsoft.com/office/powerpoint/2010/main">
    <mc:Choice Requires="p14">
      <p:transition spd="slow" p14:dur="2000" advTm="12905"/>
    </mc:Choice>
    <mc:Fallback xmlns="">
      <p:transition xmlns:p14="http://schemas.microsoft.com/office/powerpoint/2010/main" spd="slow" advTm="12905"/>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the quantity and Check out</a:t>
            </a:r>
            <a:endParaRPr lang="en-US" dirty="0"/>
          </a:p>
        </p:txBody>
      </p:sp>
      <p:pic>
        <p:nvPicPr>
          <p:cNvPr id="4" name="Picture 3" descr="Screen shot 2014-08-27 at 12.06.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4400"/>
            <a:ext cx="9112360" cy="5461000"/>
          </a:xfrm>
          <a:prstGeom prst="rect">
            <a:avLst/>
          </a:prstGeom>
        </p:spPr>
      </p:pic>
      <p:sp>
        <p:nvSpPr>
          <p:cNvPr id="6" name="TextBox 5"/>
          <p:cNvSpPr txBox="1"/>
          <p:nvPr/>
        </p:nvSpPr>
        <p:spPr>
          <a:xfrm>
            <a:off x="6461125" y="5816084"/>
            <a:ext cx="431053" cy="369332"/>
          </a:xfrm>
          <a:prstGeom prst="rect">
            <a:avLst/>
          </a:prstGeom>
          <a:noFill/>
        </p:spPr>
        <p:txBody>
          <a:bodyPr wrap="none" rtlCol="0">
            <a:spAutoFit/>
          </a:bodyPr>
          <a:lstStyle/>
          <a:p>
            <a:r>
              <a:rPr lang="en-US" dirty="0" smtClean="0">
                <a:latin typeface="Wingdings"/>
                <a:ea typeface="Wingdings"/>
                <a:cs typeface="Wingdings"/>
                <a:sym typeface="Wingdings"/>
              </a:rPr>
              <a:t></a:t>
            </a:r>
            <a:endParaRPr lang="en-US" dirty="0"/>
          </a:p>
        </p:txBody>
      </p:sp>
    </p:spTree>
    <p:extLst>
      <p:ext uri="{BB962C8B-B14F-4D97-AF65-F5344CB8AC3E}">
        <p14:creationId xmlns:p14="http://schemas.microsoft.com/office/powerpoint/2010/main" val="2812934173"/>
      </p:ext>
    </p:extLst>
  </p:cSld>
  <p:clrMapOvr>
    <a:masterClrMapping/>
  </p:clrMapOvr>
  <mc:AlternateContent xmlns:mc="http://schemas.openxmlformats.org/markup-compatibility/2006" xmlns:p14="http://schemas.microsoft.com/office/powerpoint/2010/main">
    <mc:Choice Requires="p14">
      <p:transition spd="slow" p14:dur="2000" advTm="11471"/>
    </mc:Choice>
    <mc:Fallback xmlns="">
      <p:transition xmlns:p14="http://schemas.microsoft.com/office/powerpoint/2010/main" spd="slow" advTm="11471"/>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960" y="651509"/>
            <a:ext cx="7520940" cy="1809115"/>
          </a:xfrm>
        </p:spPr>
        <p:txBody>
          <a:bodyPr/>
          <a:lstStyle/>
          <a:p>
            <a:pPr algn="ctr"/>
            <a:r>
              <a:rPr lang="en-US" sz="4000" dirty="0" smtClean="0"/>
              <a:t>Deadline to purchase is Wednesday, September </a:t>
            </a:r>
            <a:r>
              <a:rPr lang="en-US" sz="4000" dirty="0" smtClean="0"/>
              <a:t>20</a:t>
            </a:r>
            <a:r>
              <a:rPr lang="en-US" sz="4000" dirty="0" smtClean="0"/>
              <a:t>, 2016</a:t>
            </a:r>
            <a:r>
              <a:rPr lang="en-US" sz="4000" dirty="0" smtClean="0"/>
              <a:t/>
            </a:r>
            <a:br>
              <a:rPr lang="en-US" sz="4000" dirty="0" smtClean="0"/>
            </a:br>
            <a:r>
              <a:rPr lang="en-US" sz="4000" dirty="0" smtClean="0"/>
              <a:t>the cost is $6.00</a:t>
            </a:r>
            <a:endParaRPr lang="en-US" sz="4000" dirty="0"/>
          </a:p>
        </p:txBody>
      </p:sp>
      <p:sp>
        <p:nvSpPr>
          <p:cNvPr id="4" name="TextBox 3"/>
          <p:cNvSpPr txBox="1"/>
          <p:nvPr/>
        </p:nvSpPr>
        <p:spPr>
          <a:xfrm>
            <a:off x="0" y="2988844"/>
            <a:ext cx="9337261" cy="1754327"/>
          </a:xfrm>
          <a:prstGeom prst="rect">
            <a:avLst/>
          </a:prstGeom>
          <a:noFill/>
        </p:spPr>
        <p:txBody>
          <a:bodyPr wrap="none" rtlCol="0">
            <a:spAutoFit/>
          </a:bodyPr>
          <a:lstStyle/>
          <a:p>
            <a:pPr algn="ctr"/>
            <a:r>
              <a:rPr lang="en-US" sz="3600" dirty="0" smtClean="0">
                <a:solidFill>
                  <a:srgbClr val="3366FF"/>
                </a:solidFill>
              </a:rPr>
              <a:t>Once all orders are in I will purchase them</a:t>
            </a:r>
          </a:p>
          <a:p>
            <a:pPr algn="ctr"/>
            <a:r>
              <a:rPr lang="en-US" sz="3600" dirty="0">
                <a:solidFill>
                  <a:srgbClr val="3366FF"/>
                </a:solidFill>
              </a:rPr>
              <a:t>t</a:t>
            </a:r>
            <a:r>
              <a:rPr lang="en-US" sz="3600" dirty="0" smtClean="0">
                <a:solidFill>
                  <a:srgbClr val="3366FF"/>
                </a:solidFill>
              </a:rPr>
              <a:t>hrough the company. Recorders will be </a:t>
            </a:r>
          </a:p>
          <a:p>
            <a:pPr algn="ctr"/>
            <a:r>
              <a:rPr lang="en-US" sz="3600" dirty="0">
                <a:solidFill>
                  <a:srgbClr val="3366FF"/>
                </a:solidFill>
              </a:rPr>
              <a:t>d</a:t>
            </a:r>
            <a:r>
              <a:rPr lang="en-US" sz="3600" dirty="0" smtClean="0">
                <a:solidFill>
                  <a:srgbClr val="3366FF"/>
                </a:solidFill>
              </a:rPr>
              <a:t>elivered to the school and distributed in class</a:t>
            </a:r>
            <a:r>
              <a:rPr lang="en-US" dirty="0" smtClean="0"/>
              <a:t>. </a:t>
            </a:r>
            <a:endParaRPr lang="en-US" dirty="0"/>
          </a:p>
        </p:txBody>
      </p:sp>
    </p:spTree>
    <p:extLst>
      <p:ext uri="{BB962C8B-B14F-4D97-AF65-F5344CB8AC3E}">
        <p14:creationId xmlns:p14="http://schemas.microsoft.com/office/powerpoint/2010/main" val="2814075519"/>
      </p:ext>
    </p:extLst>
  </p:cSld>
  <p:clrMapOvr>
    <a:masterClrMapping/>
  </p:clrMapOvr>
  <mc:AlternateContent xmlns:mc="http://schemas.openxmlformats.org/markup-compatibility/2006" xmlns:p14="http://schemas.microsoft.com/office/powerpoint/2010/main">
    <mc:Choice Requires="p14">
      <p:transition spd="slow" p14:dur="2000" advTm="11259"/>
    </mc:Choice>
    <mc:Fallback xmlns="">
      <p:transition xmlns:p14="http://schemas.microsoft.com/office/powerpoint/2010/main" spd="slow" advTm="11259"/>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3</a:t>
            </a:r>
            <a:endParaRPr lang="en-US" dirty="0"/>
          </a:p>
        </p:txBody>
      </p:sp>
      <p:sp>
        <p:nvSpPr>
          <p:cNvPr id="3" name="Content Placeholder 2"/>
          <p:cNvSpPr>
            <a:spLocks noGrp="1"/>
          </p:cNvSpPr>
          <p:nvPr>
            <p:ph idx="1"/>
          </p:nvPr>
        </p:nvSpPr>
        <p:spPr/>
        <p:txBody>
          <a:bodyPr>
            <a:noAutofit/>
          </a:bodyPr>
          <a:lstStyle/>
          <a:p>
            <a:pPr algn="ctr"/>
            <a:r>
              <a:rPr lang="en-US" sz="2800" dirty="0" smtClean="0">
                <a:solidFill>
                  <a:srgbClr val="0000FF"/>
                </a:solidFill>
                <a:latin typeface="Bookman Old Style"/>
              </a:rPr>
              <a:t>If you do not have a recorder at home and do not wish to purchase a recorder I have a limited number of recorders that students can borrow for the year. These will be handed out in class and are to be returned at the end of the year. Cost for broken or lost recorders is $6.</a:t>
            </a:r>
            <a:endParaRPr lang="en-US" sz="2800" dirty="0">
              <a:solidFill>
                <a:srgbClr val="0000FF"/>
              </a:solidFill>
              <a:latin typeface="Bookman Old Style"/>
            </a:endParaRPr>
          </a:p>
        </p:txBody>
      </p:sp>
    </p:spTree>
    <p:extLst>
      <p:ext uri="{BB962C8B-B14F-4D97-AF65-F5344CB8AC3E}">
        <p14:creationId xmlns:p14="http://schemas.microsoft.com/office/powerpoint/2010/main" val="3881421433"/>
      </p:ext>
    </p:extLst>
  </p:cSld>
  <p:clrMapOvr>
    <a:masterClrMapping/>
  </p:clrMapOvr>
  <mc:AlternateContent xmlns:mc="http://schemas.openxmlformats.org/markup-compatibility/2006" xmlns:p14="http://schemas.microsoft.com/office/powerpoint/2010/main">
    <mc:Choice Requires="p14">
      <p:transition spd="slow" p14:dur="2000" advTm="11449"/>
    </mc:Choice>
    <mc:Fallback xmlns="">
      <p:transition xmlns:p14="http://schemas.microsoft.com/office/powerpoint/2010/main" spd="slow" advTm="11449"/>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365759"/>
            <a:ext cx="8350250" cy="5650866"/>
          </a:xfrm>
        </p:spPr>
        <p:txBody>
          <a:bodyPr/>
          <a:lstStyle/>
          <a:p>
            <a:pPr algn="ctr"/>
            <a:r>
              <a:rPr lang="en-US" dirty="0" smtClean="0"/>
              <a:t>Go to </a:t>
            </a:r>
            <a:r>
              <a:rPr lang="en-US" dirty="0"/>
              <a:t>my Website</a:t>
            </a:r>
            <a:r>
              <a:rPr lang="en-US" dirty="0" smtClean="0"/>
              <a:t>: </a:t>
            </a:r>
            <a:br>
              <a:rPr lang="en-US" dirty="0" smtClean="0"/>
            </a:br>
            <a:r>
              <a:rPr lang="en-US" dirty="0" smtClean="0"/>
              <a:t/>
            </a:r>
            <a:br>
              <a:rPr lang="en-US" dirty="0" smtClean="0"/>
            </a:br>
            <a:r>
              <a:rPr lang="en-US" dirty="0" smtClean="0">
                <a:solidFill>
                  <a:srgbClr val="0000FF"/>
                </a:solidFill>
              </a:rPr>
              <a:t> </a:t>
            </a:r>
            <a:r>
              <a:rPr lang="en-US" dirty="0">
                <a:solidFill>
                  <a:srgbClr val="0000FF"/>
                </a:solidFill>
              </a:rPr>
              <a:t>http://</a:t>
            </a:r>
            <a:r>
              <a:rPr lang="en-US" dirty="0" err="1" smtClean="0">
                <a:solidFill>
                  <a:srgbClr val="0000FF"/>
                </a:solidFill>
              </a:rPr>
              <a:t>thielemusic.weebly.com</a:t>
            </a:r>
            <a:r>
              <a:rPr lang="en-US" dirty="0" smtClean="0">
                <a:solidFill>
                  <a:srgbClr val="0000FF"/>
                </a:solidFill>
              </a:rPr>
              <a:t/>
            </a:r>
            <a:br>
              <a:rPr lang="en-US" dirty="0" smtClean="0">
                <a:solidFill>
                  <a:srgbClr val="0000FF"/>
                </a:solidFill>
              </a:rPr>
            </a:br>
            <a:r>
              <a:rPr lang="en-US" dirty="0">
                <a:solidFill>
                  <a:srgbClr val="0000FF"/>
                </a:solidFill>
              </a:rPr>
              <a:t/>
            </a:r>
            <a:br>
              <a:rPr lang="en-US" dirty="0">
                <a:solidFill>
                  <a:srgbClr val="0000FF"/>
                </a:solidFill>
              </a:rPr>
            </a:br>
            <a:r>
              <a:rPr lang="en-US" dirty="0" smtClean="0"/>
              <a:t>To review this </a:t>
            </a:r>
            <a:r>
              <a:rPr lang="en-US" dirty="0" err="1" smtClean="0"/>
              <a:t>powerpoint</a:t>
            </a:r>
            <a:r>
              <a:rPr lang="en-US" dirty="0" smtClean="0"/>
              <a:t/>
            </a:r>
            <a:br>
              <a:rPr lang="en-US" dirty="0" smtClean="0"/>
            </a:br>
            <a:r>
              <a:rPr lang="en-US" dirty="0" smtClean="0"/>
              <a:t>or</a:t>
            </a:r>
            <a:br>
              <a:rPr lang="en-US" dirty="0" smtClean="0"/>
            </a:br>
            <a:r>
              <a:rPr lang="en-US" dirty="0" smtClean="0"/>
              <a:t>email me at</a:t>
            </a:r>
            <a:br>
              <a:rPr lang="en-US" dirty="0" smtClean="0"/>
            </a:br>
            <a:r>
              <a:rPr lang="en-US" dirty="0" smtClean="0">
                <a:solidFill>
                  <a:srgbClr val="0000FF"/>
                </a:solidFill>
              </a:rPr>
              <a:t/>
            </a:r>
            <a:br>
              <a:rPr lang="en-US" dirty="0" smtClean="0">
                <a:solidFill>
                  <a:srgbClr val="0000FF"/>
                </a:solidFill>
              </a:rPr>
            </a:br>
            <a:r>
              <a:rPr lang="en-US" dirty="0" smtClean="0">
                <a:solidFill>
                  <a:srgbClr val="0000FF"/>
                </a:solidFill>
                <a:hlinkClick r:id="rId2"/>
              </a:rPr>
              <a:t>thielem@dexterschools.org</a:t>
            </a:r>
            <a:r>
              <a:rPr lang="en-US" dirty="0" smtClean="0">
                <a:solidFill>
                  <a:srgbClr val="0000FF"/>
                </a:solidFill>
              </a:rPr>
              <a:t> </a:t>
            </a:r>
            <a:r>
              <a:rPr lang="en-US" dirty="0">
                <a:solidFill>
                  <a:srgbClr val="0000FF"/>
                </a:solidFill>
              </a:rPr>
              <a:t/>
            </a:r>
            <a:br>
              <a:rPr lang="en-US" dirty="0">
                <a:solidFill>
                  <a:srgbClr val="0000FF"/>
                </a:solidFill>
              </a:rPr>
            </a:br>
            <a:r>
              <a:rPr lang="en-US" dirty="0" smtClean="0">
                <a:solidFill>
                  <a:srgbClr val="0000FF"/>
                </a:solidFill>
              </a:rPr>
              <a:t/>
            </a:r>
            <a:br>
              <a:rPr lang="en-US" dirty="0" smtClean="0">
                <a:solidFill>
                  <a:srgbClr val="0000FF"/>
                </a:solidFill>
              </a:rPr>
            </a:br>
            <a:r>
              <a:rPr lang="en-US" dirty="0" smtClean="0"/>
              <a:t>if you have questions. </a:t>
            </a:r>
            <a:endParaRPr lang="en-US" dirty="0"/>
          </a:p>
        </p:txBody>
      </p:sp>
    </p:spTree>
    <p:extLst>
      <p:ext uri="{BB962C8B-B14F-4D97-AF65-F5344CB8AC3E}">
        <p14:creationId xmlns:p14="http://schemas.microsoft.com/office/powerpoint/2010/main" val="1197810844"/>
      </p:ext>
    </p:extLst>
  </p:cSld>
  <p:clrMapOvr>
    <a:masterClrMapping/>
  </p:clrMapOvr>
  <mc:AlternateContent xmlns:mc="http://schemas.openxmlformats.org/markup-compatibility/2006" xmlns:p14="http://schemas.microsoft.com/office/powerpoint/2010/main">
    <mc:Choice Requires="p14">
      <p:transition spd="slow" p14:dur="2000" advTm="11597"/>
    </mc:Choice>
    <mc:Fallback xmlns="">
      <p:transition xmlns:p14="http://schemas.microsoft.com/office/powerpoint/2010/main" spd="slow" advTm="11597"/>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004" y="365759"/>
            <a:ext cx="7520940" cy="1027891"/>
          </a:xfrm>
        </p:spPr>
        <p:txBody>
          <a:bodyPr/>
          <a:lstStyle/>
          <a:p>
            <a:pPr algn="ctr"/>
            <a:r>
              <a:rPr lang="en-US" dirty="0" smtClean="0"/>
              <a:t>Recorders are Part of the 4</a:t>
            </a:r>
            <a:r>
              <a:rPr lang="en-US" baseline="30000" dirty="0" smtClean="0"/>
              <a:t>th</a:t>
            </a:r>
            <a:r>
              <a:rPr lang="en-US" dirty="0" smtClean="0"/>
              <a:t> grade curriculum</a:t>
            </a:r>
            <a:endParaRPr lang="en-US" dirty="0"/>
          </a:p>
        </p:txBody>
      </p:sp>
      <p:pic>
        <p:nvPicPr>
          <p:cNvPr id="6" name="Picture 5" descr="Recorder pic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1799" y="1799398"/>
            <a:ext cx="3686706" cy="4009843"/>
          </a:xfrm>
          <a:prstGeom prst="rect">
            <a:avLst/>
          </a:prstGeom>
        </p:spPr>
      </p:pic>
    </p:spTree>
    <p:extLst>
      <p:ext uri="{BB962C8B-B14F-4D97-AF65-F5344CB8AC3E}">
        <p14:creationId xmlns:p14="http://schemas.microsoft.com/office/powerpoint/2010/main" val="293501233"/>
      </p:ext>
    </p:extLst>
  </p:cSld>
  <p:clrMapOvr>
    <a:masterClrMapping/>
  </p:clrMapOvr>
  <mc:AlternateContent xmlns:mc="http://schemas.openxmlformats.org/markup-compatibility/2006" xmlns:p14="http://schemas.microsoft.com/office/powerpoint/2010/main">
    <mc:Choice Requires="p14">
      <p:transition spd="slow" p14:dur="2000" advTm="14180"/>
    </mc:Choice>
    <mc:Fallback xmlns="">
      <p:transition xmlns:p14="http://schemas.microsoft.com/office/powerpoint/2010/main" spd="slow" advTm="1418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59"/>
            <a:ext cx="7520940" cy="1027891"/>
          </a:xfrm>
        </p:spPr>
        <p:txBody>
          <a:bodyPr/>
          <a:lstStyle/>
          <a:p>
            <a:pPr algn="ctr"/>
            <a:r>
              <a:rPr lang="en-US" dirty="0" smtClean="0"/>
              <a:t>Each Student needs to have their own Recorder</a:t>
            </a:r>
            <a:endParaRPr lang="en-US" dirty="0"/>
          </a:p>
        </p:txBody>
      </p:sp>
      <p:pic>
        <p:nvPicPr>
          <p:cNvPr id="4" name="Picture 3" descr="Screen shot 2014-08-27 at 12.22.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091" y="1525081"/>
            <a:ext cx="2264699" cy="4102447"/>
          </a:xfrm>
          <a:prstGeom prst="rect">
            <a:avLst/>
          </a:prstGeom>
        </p:spPr>
      </p:pic>
    </p:spTree>
    <p:extLst>
      <p:ext uri="{BB962C8B-B14F-4D97-AF65-F5344CB8AC3E}">
        <p14:creationId xmlns:p14="http://schemas.microsoft.com/office/powerpoint/2010/main" val="3694191623"/>
      </p:ext>
    </p:extLst>
  </p:cSld>
  <p:clrMapOvr>
    <a:masterClrMapping/>
  </p:clrMapOvr>
  <mc:AlternateContent xmlns:mc="http://schemas.openxmlformats.org/markup-compatibility/2006" xmlns:p14="http://schemas.microsoft.com/office/powerpoint/2010/main">
    <mc:Choice Requires="p14">
      <p:transition spd="slow" p14:dur="2000" advTm="14762"/>
    </mc:Choice>
    <mc:Fallback xmlns="">
      <p:transition xmlns:p14="http://schemas.microsoft.com/office/powerpoint/2010/main" spd="slow" advTm="14762"/>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59"/>
            <a:ext cx="7520940" cy="3809365"/>
          </a:xfrm>
        </p:spPr>
        <p:txBody>
          <a:bodyPr/>
          <a:lstStyle/>
          <a:p>
            <a:pPr algn="ctr"/>
            <a:r>
              <a:rPr lang="en-US" sz="4800" smtClean="0"/>
              <a:t>There are </a:t>
            </a:r>
            <a:r>
              <a:rPr lang="en-US" sz="4800" dirty="0" smtClean="0"/>
              <a:t>three options for obtaining a recorder</a:t>
            </a:r>
            <a:endParaRPr lang="en-US" sz="4800" dirty="0"/>
          </a:p>
        </p:txBody>
      </p:sp>
    </p:spTree>
    <p:extLst>
      <p:ext uri="{BB962C8B-B14F-4D97-AF65-F5344CB8AC3E}">
        <p14:creationId xmlns:p14="http://schemas.microsoft.com/office/powerpoint/2010/main" val="3044805804"/>
      </p:ext>
    </p:extLst>
  </p:cSld>
  <p:clrMapOvr>
    <a:masterClrMapping/>
  </p:clrMapOvr>
  <mc:AlternateContent xmlns:mc="http://schemas.openxmlformats.org/markup-compatibility/2006" xmlns:p14="http://schemas.microsoft.com/office/powerpoint/2010/main">
    <mc:Choice Requires="p14">
      <p:transition spd="slow" p14:dur="2000" advTm="14122"/>
    </mc:Choice>
    <mc:Fallback xmlns="">
      <p:transition xmlns:p14="http://schemas.microsoft.com/office/powerpoint/2010/main" spd="slow" advTm="14122"/>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Option Number 1</a:t>
            </a:r>
            <a:endParaRPr lang="en-US" dirty="0"/>
          </a:p>
        </p:txBody>
      </p:sp>
      <p:pic>
        <p:nvPicPr>
          <p:cNvPr id="8" name="Picture 7" descr="recorder play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575" y="987425"/>
            <a:ext cx="1435100" cy="2120900"/>
          </a:xfrm>
          <a:prstGeom prst="rect">
            <a:avLst/>
          </a:prstGeom>
        </p:spPr>
      </p:pic>
      <p:sp>
        <p:nvSpPr>
          <p:cNvPr id="9" name="TextBox 8"/>
          <p:cNvSpPr txBox="1"/>
          <p:nvPr/>
        </p:nvSpPr>
        <p:spPr>
          <a:xfrm>
            <a:off x="3603625" y="1473199"/>
            <a:ext cx="4111625" cy="4401205"/>
          </a:xfrm>
          <a:prstGeom prst="rect">
            <a:avLst/>
          </a:prstGeom>
          <a:noFill/>
        </p:spPr>
        <p:txBody>
          <a:bodyPr wrap="square" rtlCol="0">
            <a:spAutoFit/>
          </a:bodyPr>
          <a:lstStyle/>
          <a:p>
            <a:r>
              <a:rPr lang="en-US" sz="2800" dirty="0" smtClean="0">
                <a:latin typeface="Bookman Old Style"/>
              </a:rPr>
              <a:t>If there is a recorder at home that an older sibling used,  your child can use that one. </a:t>
            </a:r>
          </a:p>
          <a:p>
            <a:r>
              <a:rPr lang="en-US" sz="2800" dirty="0" smtClean="0">
                <a:latin typeface="Bookman Old Style"/>
              </a:rPr>
              <a:t>Be sure to have your child bring it in so I can check it over and make sure it is in good working order. </a:t>
            </a:r>
            <a:endParaRPr lang="en-US" sz="2800" dirty="0">
              <a:latin typeface="Bookman Old Style"/>
            </a:endParaRPr>
          </a:p>
        </p:txBody>
      </p:sp>
    </p:spTree>
    <p:extLst>
      <p:ext uri="{BB962C8B-B14F-4D97-AF65-F5344CB8AC3E}">
        <p14:creationId xmlns:p14="http://schemas.microsoft.com/office/powerpoint/2010/main" val="380894149"/>
      </p:ext>
    </p:extLst>
  </p:cSld>
  <p:clrMapOvr>
    <a:masterClrMapping/>
  </p:clrMapOvr>
  <mc:AlternateContent xmlns:mc="http://schemas.openxmlformats.org/markup-compatibility/2006" xmlns:p14="http://schemas.microsoft.com/office/powerpoint/2010/main">
    <mc:Choice Requires="p14">
      <p:transition spd="slow" p14:dur="2000" advTm="15623"/>
    </mc:Choice>
    <mc:Fallback xmlns="">
      <p:transition xmlns:p14="http://schemas.microsoft.com/office/powerpoint/2010/main" spd="slow" advTm="15623"/>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a:t>
            </a:r>
            <a:endParaRPr lang="en-US" dirty="0"/>
          </a:p>
        </p:txBody>
      </p:sp>
      <p:sp>
        <p:nvSpPr>
          <p:cNvPr id="4" name="TextBox 3"/>
          <p:cNvSpPr txBox="1"/>
          <p:nvPr/>
        </p:nvSpPr>
        <p:spPr>
          <a:xfrm>
            <a:off x="822960" y="1295112"/>
            <a:ext cx="7382951" cy="1569660"/>
          </a:xfrm>
          <a:prstGeom prst="rect">
            <a:avLst/>
          </a:prstGeom>
          <a:noFill/>
        </p:spPr>
        <p:txBody>
          <a:bodyPr wrap="none" rtlCol="0">
            <a:spAutoFit/>
          </a:bodyPr>
          <a:lstStyle/>
          <a:p>
            <a:r>
              <a:rPr lang="en-US" sz="3200" dirty="0" smtClean="0">
                <a:latin typeface="Bookman Old Style"/>
              </a:rPr>
              <a:t>Purchase a recorder on Pay Schools</a:t>
            </a:r>
          </a:p>
          <a:p>
            <a:endParaRPr lang="en-US" sz="3200" dirty="0">
              <a:latin typeface="Bookman Old Style"/>
            </a:endParaRPr>
          </a:p>
          <a:p>
            <a:pPr algn="ctr"/>
            <a:r>
              <a:rPr lang="en-US" sz="3200" dirty="0" smtClean="0">
                <a:latin typeface="Bookman Old Style"/>
              </a:rPr>
              <a:t>See the directions that follow.</a:t>
            </a:r>
            <a:endParaRPr lang="en-US" sz="3200" dirty="0">
              <a:latin typeface="Bookman Old Style"/>
            </a:endParaRPr>
          </a:p>
        </p:txBody>
      </p:sp>
    </p:spTree>
    <p:extLst>
      <p:ext uri="{BB962C8B-B14F-4D97-AF65-F5344CB8AC3E}">
        <p14:creationId xmlns:p14="http://schemas.microsoft.com/office/powerpoint/2010/main" val="2978465112"/>
      </p:ext>
    </p:extLst>
  </p:cSld>
  <p:clrMapOvr>
    <a:masterClrMapping/>
  </p:clrMapOvr>
  <mc:AlternateContent xmlns:mc="http://schemas.openxmlformats.org/markup-compatibility/2006" xmlns:p14="http://schemas.microsoft.com/office/powerpoint/2010/main">
    <mc:Choice Requires="p14">
      <p:transition spd="slow" p14:dur="2000" advTm="7747"/>
    </mc:Choice>
    <mc:Fallback xmlns="">
      <p:transition xmlns:p14="http://schemas.microsoft.com/office/powerpoint/2010/main" spd="slow" advTm="7747"/>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to the District Web Site</a:t>
            </a:r>
            <a:endParaRPr lang="en-US" dirty="0"/>
          </a:p>
        </p:txBody>
      </p:sp>
      <p:pic>
        <p:nvPicPr>
          <p:cNvPr id="3" name="Picture 2" descr="Screen Shot 2015-09-08 at 9.19.59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9800"/>
            <a:ext cx="9144000" cy="4966838"/>
          </a:xfrm>
          <a:prstGeom prst="rect">
            <a:avLst/>
          </a:prstGeom>
        </p:spPr>
      </p:pic>
    </p:spTree>
    <p:extLst>
      <p:ext uri="{BB962C8B-B14F-4D97-AF65-F5344CB8AC3E}">
        <p14:creationId xmlns:p14="http://schemas.microsoft.com/office/powerpoint/2010/main" val="676541554"/>
      </p:ext>
    </p:extLst>
  </p:cSld>
  <p:clrMapOvr>
    <a:masterClrMapping/>
  </p:clrMapOvr>
  <mc:AlternateContent xmlns:mc="http://schemas.openxmlformats.org/markup-compatibility/2006" xmlns:p14="http://schemas.microsoft.com/office/powerpoint/2010/main">
    <mc:Choice Requires="p14">
      <p:transition spd="slow" p14:dur="2000" advTm="10901"/>
    </mc:Choice>
    <mc:Fallback xmlns="">
      <p:transition xmlns:p14="http://schemas.microsoft.com/office/powerpoint/2010/main" spd="slow" advTm="10901"/>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the tab: Students and Parents</a:t>
            </a:r>
            <a:endParaRPr lang="en-US" dirty="0"/>
          </a:p>
        </p:txBody>
      </p:sp>
      <p:pic>
        <p:nvPicPr>
          <p:cNvPr id="3" name="Picture 2" descr="Screen Shot 2015-09-08 at 9.20.56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00"/>
            <a:ext cx="9144000" cy="5015166"/>
          </a:xfrm>
          <a:prstGeom prst="rect">
            <a:avLst/>
          </a:prstGeom>
        </p:spPr>
      </p:pic>
    </p:spTree>
    <p:extLst>
      <p:ext uri="{BB962C8B-B14F-4D97-AF65-F5344CB8AC3E}">
        <p14:creationId xmlns:p14="http://schemas.microsoft.com/office/powerpoint/2010/main" val="2508143122"/>
      </p:ext>
    </p:extLst>
  </p:cSld>
  <p:clrMapOvr>
    <a:masterClrMapping/>
  </p:clrMapOvr>
  <mc:AlternateContent xmlns:mc="http://schemas.openxmlformats.org/markup-compatibility/2006" xmlns:p14="http://schemas.microsoft.com/office/powerpoint/2010/main">
    <mc:Choice Requires="p14">
      <p:transition spd="slow" p14:dur="2000" advTm="11328"/>
    </mc:Choice>
    <mc:Fallback xmlns="">
      <p:transition xmlns:p14="http://schemas.microsoft.com/office/powerpoint/2010/main" spd="slow" advTm="11328"/>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ONLINE Payments</a:t>
            </a:r>
            <a:endParaRPr lang="en-US" dirty="0"/>
          </a:p>
        </p:txBody>
      </p:sp>
      <p:pic>
        <p:nvPicPr>
          <p:cNvPr id="4" name="Content Placeholder 3" descr="Screen Shot 2015-09-08 at 9.20.56 PM.png"/>
          <p:cNvPicPr>
            <a:picLocks noGrp="1" noChangeAspect="1"/>
          </p:cNvPicPr>
          <p:nvPr>
            <p:ph idx="1"/>
          </p:nvPr>
        </p:nvPicPr>
        <p:blipFill>
          <a:blip r:embed="rId2" cstate="print">
            <a:extLst>
              <a:ext uri="{28A0092B-C50C-407E-A947-70E740481C1C}">
                <a14:useLocalDpi xmlns:a14="http://schemas.microsoft.com/office/drawing/2010/main" val="0"/>
              </a:ext>
            </a:extLst>
          </a:blip>
          <a:srcRect t="6612" b="6612"/>
          <a:stretch>
            <a:fillRect/>
          </a:stretch>
        </p:blipFill>
        <p:spPr>
          <a:xfrm>
            <a:off x="0" y="1100628"/>
            <a:ext cx="9144000" cy="4438491"/>
          </a:xfrm>
        </p:spPr>
      </p:pic>
      <p:sp>
        <p:nvSpPr>
          <p:cNvPr id="5" name="TextBox 4"/>
          <p:cNvSpPr txBox="1"/>
          <p:nvPr/>
        </p:nvSpPr>
        <p:spPr>
          <a:xfrm>
            <a:off x="1868010" y="4629602"/>
            <a:ext cx="431053" cy="369332"/>
          </a:xfrm>
          <a:prstGeom prst="rect">
            <a:avLst/>
          </a:prstGeom>
          <a:noFill/>
        </p:spPr>
        <p:txBody>
          <a:bodyPr wrap="none" rtlCol="0">
            <a:spAutoFit/>
          </a:bodyPr>
          <a:lstStyle/>
          <a:p>
            <a:r>
              <a:rPr lang="en-US" dirty="0" smtClean="0">
                <a:latin typeface="Wingdings"/>
                <a:ea typeface="Wingdings"/>
                <a:cs typeface="Wingdings"/>
                <a:sym typeface="Wingdings"/>
              </a:rPr>
              <a:t></a:t>
            </a:r>
            <a:endParaRPr lang="en-US" dirty="0"/>
          </a:p>
        </p:txBody>
      </p:sp>
    </p:spTree>
    <p:extLst>
      <p:ext uri="{BB962C8B-B14F-4D97-AF65-F5344CB8AC3E}">
        <p14:creationId xmlns:p14="http://schemas.microsoft.com/office/powerpoint/2010/main" val="238311738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503</TotalTime>
  <Words>254</Words>
  <Application>Microsoft Macintosh PowerPoint</Application>
  <PresentationFormat>On-screen Show (4:3)</PresentationFormat>
  <Paragraphs>30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Angles</vt:lpstr>
      <vt:lpstr>Welcome to Music at Wylie</vt:lpstr>
      <vt:lpstr>Recorders are Part of the 4th grade curriculum</vt:lpstr>
      <vt:lpstr>Each Student needs to have their own Recorder</vt:lpstr>
      <vt:lpstr>There are three options for obtaining a recorder</vt:lpstr>
      <vt:lpstr>Option Number 1</vt:lpstr>
      <vt:lpstr>Option 2</vt:lpstr>
      <vt:lpstr>Go to the District Web Site</vt:lpstr>
      <vt:lpstr>Click on the tab: Students and Parents</vt:lpstr>
      <vt:lpstr>Click on ONLINE Payments</vt:lpstr>
      <vt:lpstr>Go to the Bottom of the page to: payschools</vt:lpstr>
      <vt:lpstr>Click on Wylie Elementary School</vt:lpstr>
      <vt:lpstr>Scroll down to Recorders for 4th grade music and Click on Add to Cart</vt:lpstr>
      <vt:lpstr>Select the quantity and Check out</vt:lpstr>
      <vt:lpstr>Deadline to purchase is Wednesday, September 20, 2016 the cost is $6.00</vt:lpstr>
      <vt:lpstr>Option 3</vt:lpstr>
      <vt:lpstr>Go to my Website:    http://thielemusic.weebly.com  To review this powerpoint or email me at  thielem@dexterschools.org   if you have questions.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Music at Wylie</dc:title>
  <dc:creator>Margaret Thiele</dc:creator>
  <cp:lastModifiedBy>Margaret  Thiele</cp:lastModifiedBy>
  <cp:revision>19</cp:revision>
  <dcterms:created xsi:type="dcterms:W3CDTF">2014-08-27T16:29:37Z</dcterms:created>
  <dcterms:modified xsi:type="dcterms:W3CDTF">2016-09-07T18:53:12Z</dcterms:modified>
</cp:coreProperties>
</file>